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1"/>
  </p:notesMasterIdLst>
  <p:sldIdLst>
    <p:sldId id="268" r:id="rId2"/>
    <p:sldId id="259" r:id="rId3"/>
    <p:sldId id="260" r:id="rId4"/>
    <p:sldId id="266" r:id="rId5"/>
    <p:sldId id="267" r:id="rId6"/>
    <p:sldId id="269" r:id="rId7"/>
    <p:sldId id="270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7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6586E05-E1EB-8E43-86C1-E7EA5D9958BC}" type="datetime1">
              <a:rPr lang="en-US"/>
              <a:pPr>
                <a:defRPr/>
              </a:pPr>
              <a:t>4/21/15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4C1085D-5DD3-FA41-9E0E-EB30620A9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1370EA-A6B9-0543-AD65-EB899E6A77AC}" type="slidenum">
              <a:rPr lang="en-US" smtClean="0">
                <a:ea typeface="ＭＳ Ｐゴシック" pitchFamily="-107" charset="-128"/>
                <a:cs typeface="ＭＳ Ｐゴシック" pitchFamily="-107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CCF228-B347-8C47-8B5B-45063ABDB7C3}" type="slidenum">
              <a:rPr lang="en-US" smtClean="0">
                <a:ea typeface="ＭＳ Ｐゴシック" pitchFamily="-107" charset="-128"/>
                <a:cs typeface="ＭＳ Ｐゴシック" pitchFamily="-107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1EF3E-84BB-1B43-8A5D-AD4DC5842670}" type="datetime1">
              <a:rPr lang="en-US"/>
              <a:pPr>
                <a:defRPr/>
              </a:pPr>
              <a:t>4/21/15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7069F-804B-CC41-9F5D-A1D662CAF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7A9D4-997D-6E4A-A2D6-8A10B31511A1}" type="datetime1">
              <a:rPr lang="en-US"/>
              <a:pPr>
                <a:defRPr/>
              </a:pPr>
              <a:t>4/21/15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6AB37-453D-4C48-B219-13E8250F3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AFEBC-9DB2-4947-87C2-8F17BA5BFEF6}" type="datetime1">
              <a:rPr lang="en-US"/>
              <a:pPr>
                <a:defRPr/>
              </a:pPr>
              <a:t>4/21/15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EC3A0-46FB-6344-B508-C675D1C20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57E49-0ED4-6B47-8777-D7687A4DE535}" type="datetime1">
              <a:rPr lang="en-US"/>
              <a:pPr>
                <a:defRPr/>
              </a:pPr>
              <a:t>4/21/15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68504-A488-534C-9F56-6B6525F0D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BC441-8AAD-2341-ADBD-08580FEAD395}" type="datetime1">
              <a:rPr lang="en-US"/>
              <a:pPr>
                <a:defRPr/>
              </a:pPr>
              <a:t>4/21/15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79F53-8F63-A249-B14D-D070D47E3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EA7C7-1DE8-4642-A8BA-D141890324AF}" type="datetime1">
              <a:rPr lang="en-US"/>
              <a:pPr>
                <a:defRPr/>
              </a:pPr>
              <a:t>4/21/15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58B0B-A886-A147-8853-F52BFFE08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43503-0229-AA49-BD71-935BEED45E2C}" type="datetime1">
              <a:rPr lang="en-US"/>
              <a:pPr>
                <a:defRPr/>
              </a:pPr>
              <a:t>4/21/15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5EDEC-0525-264A-B19B-F13FD12AD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739B3-8383-504C-AD65-31A18DBB193C}" type="datetime1">
              <a:rPr lang="en-US"/>
              <a:pPr>
                <a:defRPr/>
              </a:pPr>
              <a:t>4/21/15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0FD5F-EBB9-754C-8B40-C0DA389DF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2130A-3E14-164F-806B-397898DF3850}" type="datetime1">
              <a:rPr lang="en-US"/>
              <a:pPr>
                <a:defRPr/>
              </a:pPr>
              <a:t>4/21/15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0B319-6B39-104E-B4CB-6E949FC0A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C17B-2811-F947-9512-D954F19B4CDD}" type="datetime1">
              <a:rPr lang="en-US"/>
              <a:pPr>
                <a:defRPr/>
              </a:pPr>
              <a:t>4/21/15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52B87-F271-8248-9E23-4794C0C53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751D6-5744-9A45-9420-75B47C8545EB}" type="datetime1">
              <a:rPr lang="en-US"/>
              <a:pPr>
                <a:defRPr/>
              </a:pPr>
              <a:t>4/21/15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41F20-CCCD-BE4D-84D2-D88FCF46C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45E99CE-D555-CB44-8388-88CBC295246F}" type="datetime1">
              <a:rPr lang="en-US"/>
              <a:pPr>
                <a:defRPr/>
              </a:pPr>
              <a:t>4/21/15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46F38C6-D394-FE4E-849E-7A83C93B2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¿Donde reside el conflicto entre Religión y ciencia?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514350" indent="-514350" eaLnBrk="1" hangingPunct="1">
              <a:buFont typeface="Arial" pitchFamily="-107" charset="0"/>
              <a:buAutoNum type="arabicPeriod"/>
            </a:pPr>
            <a:r>
              <a:rPr lang="es-ES_tradnl" sz="3600" dirty="0" smtClean="0">
                <a:latin typeface="Times" pitchFamily="-107" charset="0"/>
                <a:ea typeface="Times" pitchFamily="-107" charset="0"/>
                <a:cs typeface="Times" pitchFamily="-107" charset="0"/>
              </a:rPr>
              <a:t>Tesis: Hay conflicto superficial entre la religión teísta y la ciencia, pero profundo conflicto entre el naturalismo científico y el teísmo.</a:t>
            </a:r>
          </a:p>
          <a:p>
            <a:pPr marL="514350" indent="-514350" eaLnBrk="1" hangingPunct="1">
              <a:buFont typeface="Arial" pitchFamily="-107" charset="0"/>
              <a:buAutoNum type="arabicPeriod"/>
            </a:pPr>
            <a:r>
              <a:rPr lang="es-ES_tradnl" sz="3600" dirty="0" smtClean="0">
                <a:latin typeface="Times" pitchFamily="-107" charset="0"/>
                <a:ea typeface="Times" pitchFamily="-107" charset="0"/>
                <a:cs typeface="Times" pitchFamily="-107" charset="0"/>
              </a:rPr>
              <a:t>Cientificismo:</a:t>
            </a:r>
          </a:p>
          <a:p>
            <a:pPr marL="514350" indent="-514350" eaLnBrk="1" hangingPunct="1">
              <a:buFont typeface="Arial" pitchFamily="-107" charset="0"/>
              <a:buAutoNum type="arabicPeriod"/>
            </a:pPr>
            <a:r>
              <a:rPr lang="es-ES_tradnl" sz="3600" dirty="0" smtClean="0">
                <a:latin typeface="Times" pitchFamily="-107" charset="0"/>
                <a:ea typeface="Times" pitchFamily="-107" charset="0"/>
                <a:cs typeface="Times" pitchFamily="-107" charset="0"/>
              </a:rPr>
              <a:t>Naturalismo:</a:t>
            </a:r>
            <a:endParaRPr lang="es-ES_tradnl" sz="3600" dirty="0">
              <a:latin typeface="Times" pitchFamily="-107" charset="0"/>
              <a:ea typeface="Times" pitchFamily="-107" charset="0"/>
              <a:cs typeface="Times" pitchFamily="-107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073150"/>
          </a:xfrm>
        </p:spPr>
        <p:txBody>
          <a:bodyPr/>
          <a:lstStyle/>
          <a:p>
            <a:pPr eaLnBrk="1" hangingPunct="1"/>
            <a:r>
              <a:rPr lang="en-US" sz="3200" b="1" i="1" u="sng" smtClean="0"/>
              <a:t>Argumento cosmológico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8763"/>
            <a:ext cx="7772400" cy="4783137"/>
          </a:xfrm>
        </p:spPr>
        <p:txBody>
          <a:bodyPr/>
          <a:lstStyle/>
          <a:p>
            <a:pPr marL="742950" indent="-742950" algn="l" eaLnBrk="1" hangingPunct="1">
              <a:defRPr/>
            </a:pPr>
            <a:r>
              <a:rPr lang="es-ES_tradnl" sz="3600" dirty="0" smtClean="0">
                <a:solidFill>
                  <a:srgbClr val="000000"/>
                </a:solidFill>
                <a:latin typeface="Times New Roman" pitchFamily="-107" charset="0"/>
                <a:ea typeface="Times New Roman" pitchFamily="-107" charset="0"/>
                <a:cs typeface="Times New Roman" pitchFamily="-107" charset="0"/>
              </a:rPr>
              <a:t>1.    Todo lo que comenzó a existir tiene una causa</a:t>
            </a:r>
          </a:p>
          <a:p>
            <a:pPr algn="l" eaLnBrk="1" hangingPunct="1">
              <a:defRPr/>
            </a:pPr>
            <a:r>
              <a:rPr lang="es-ES_tradnl" sz="3600" dirty="0" smtClean="0">
                <a:solidFill>
                  <a:srgbClr val="000000"/>
                </a:solidFill>
                <a:latin typeface="Times New Roman" pitchFamily="-107" charset="0"/>
                <a:ea typeface="Times New Roman" pitchFamily="-107" charset="0"/>
                <a:cs typeface="Times New Roman" pitchFamily="-107" charset="0"/>
              </a:rPr>
              <a:t>2.    El universo comenzó a existir.</a:t>
            </a:r>
          </a:p>
          <a:p>
            <a:pPr algn="l" eaLnBrk="1" hangingPunct="1">
              <a:defRPr/>
            </a:pPr>
            <a:r>
              <a:rPr lang="es-ES_tradnl" sz="3600" dirty="0" smtClean="0">
                <a:solidFill>
                  <a:srgbClr val="000000"/>
                </a:solidFill>
                <a:latin typeface="Times New Roman" pitchFamily="-107" charset="0"/>
                <a:ea typeface="Times New Roman" pitchFamily="-107" charset="0"/>
                <a:cs typeface="Times New Roman" pitchFamily="-107" charset="0"/>
              </a:rPr>
              <a:t>3.    Por lo tanto, el universo tiene una    	   causa. </a:t>
            </a:r>
          </a:p>
          <a:p>
            <a:pPr algn="l" eaLnBrk="1" hangingPunct="1">
              <a:defRPr/>
            </a:pPr>
            <a:endParaRPr lang="es-ES_tradnl" sz="3600" dirty="0" smtClean="0">
              <a:solidFill>
                <a:srgbClr val="000000"/>
              </a:solidFill>
              <a:latin typeface="Times New Roman" pitchFamily="-107" charset="0"/>
              <a:ea typeface="Times New Roman" pitchFamily="-107" charset="0"/>
              <a:cs typeface="Times New Roman" pitchFamily="-107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073150"/>
          </a:xfrm>
        </p:spPr>
        <p:txBody>
          <a:bodyPr/>
          <a:lstStyle/>
          <a:p>
            <a:pPr eaLnBrk="1" hangingPunct="1"/>
            <a:r>
              <a:rPr lang="en-US" sz="3200" b="1" i="1" u="sng" smtClean="0"/>
              <a:t>Argumento Moral #1 </a:t>
            </a: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847725" y="1528763"/>
            <a:ext cx="7772400" cy="4024312"/>
          </a:xfrm>
        </p:spPr>
        <p:txBody>
          <a:bodyPr/>
          <a:lstStyle/>
          <a:p>
            <a:pPr marL="514350" indent="-514350" algn="l" eaLnBrk="1" hangingPunct="1">
              <a:buFont typeface="Arial" pitchFamily="-107" charset="0"/>
              <a:buAutoNum type="arabicPeriod"/>
              <a:defRPr/>
            </a:pPr>
            <a:r>
              <a:rPr lang="es-ES_tradnl" sz="3400" dirty="0" smtClean="0">
                <a:solidFill>
                  <a:srgbClr val="000000"/>
                </a:solidFill>
                <a:latin typeface="Times"/>
                <a:cs typeface="Times"/>
              </a:rPr>
              <a:t>Si Dios no existe, no hay valores y deberes   morales.</a:t>
            </a:r>
          </a:p>
          <a:p>
            <a:pPr algn="l" eaLnBrk="1" hangingPunct="1">
              <a:defRPr/>
            </a:pPr>
            <a:r>
              <a:rPr lang="es-ES_tradnl" sz="3400" dirty="0" smtClean="0">
                <a:solidFill>
                  <a:srgbClr val="000000"/>
                </a:solidFill>
                <a:latin typeface="Times"/>
                <a:cs typeface="Times"/>
              </a:rPr>
              <a:t>2. Existen valores y deberes morales objetivos. </a:t>
            </a:r>
          </a:p>
          <a:p>
            <a:pPr algn="l" eaLnBrk="1" hangingPunct="1">
              <a:defRPr/>
            </a:pPr>
            <a:r>
              <a:rPr lang="es-ES_tradnl" sz="3400" dirty="0" smtClean="0">
                <a:solidFill>
                  <a:srgbClr val="000000"/>
                </a:solidFill>
                <a:latin typeface="Times"/>
                <a:cs typeface="Times"/>
              </a:rPr>
              <a:t>3. Por lo tanto, Dios existe. </a:t>
            </a:r>
          </a:p>
          <a:p>
            <a:pPr algn="l" eaLnBrk="1" hangingPunct="1">
              <a:defRPr/>
            </a:pPr>
            <a:endParaRPr lang="es-ES_tradnl" sz="3400" dirty="0" smtClean="0">
              <a:solidFill>
                <a:srgbClr val="000000"/>
              </a:solidFill>
              <a:latin typeface="Times"/>
              <a:ea typeface="Times New Roman" pitchFamily="-107" charset="0"/>
              <a:cs typeface="Times"/>
            </a:endParaRPr>
          </a:p>
          <a:p>
            <a:pPr algn="l" eaLnBrk="1" hangingPunct="1">
              <a:defRPr/>
            </a:pPr>
            <a:endParaRPr lang="es-ES_tradnl" sz="3400" dirty="0" smtClean="0">
              <a:solidFill>
                <a:srgbClr val="000000"/>
              </a:solidFill>
              <a:latin typeface="Times"/>
              <a:ea typeface="Times New Roman" pitchFamily="-107" charset="0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073150"/>
          </a:xfrm>
        </p:spPr>
        <p:txBody>
          <a:bodyPr/>
          <a:lstStyle/>
          <a:p>
            <a:pPr eaLnBrk="1" hangingPunct="1"/>
            <a:r>
              <a:rPr lang="en-US" sz="3200" b="1" i="1" u="sng" smtClean="0"/>
              <a:t>Argumento Moral #2 </a:t>
            </a: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485775" y="1073150"/>
            <a:ext cx="8364538" cy="5784850"/>
          </a:xfrm>
        </p:spPr>
        <p:txBody>
          <a:bodyPr/>
          <a:lstStyle/>
          <a:p>
            <a:pPr marL="514350" indent="-514350" algn="l" eaLnBrk="1" hangingPunct="1">
              <a:buFont typeface="Arial" pitchFamily="-107" charset="0"/>
              <a:buAutoNum type="arabicPeriod"/>
            </a:pPr>
            <a:r>
              <a:rPr lang="es-ES_tradnl" sz="3400" smtClean="0">
                <a:solidFill>
                  <a:srgbClr val="000000"/>
                </a:solidFill>
                <a:latin typeface="Times New Roman" pitchFamily="-107" charset="0"/>
                <a:ea typeface="Times New Roman" pitchFamily="-107" charset="0"/>
                <a:cs typeface="Times New Roman" pitchFamily="-107" charset="0"/>
              </a:rPr>
              <a:t>El teísmo o el materialismo son verdad. </a:t>
            </a:r>
          </a:p>
          <a:p>
            <a:pPr marL="514350" indent="-514350" algn="l" eaLnBrk="1" hangingPunct="1"/>
            <a:endParaRPr lang="es-ES_tradnl" sz="3400" smtClean="0">
              <a:solidFill>
                <a:srgbClr val="000000"/>
              </a:solidFill>
              <a:latin typeface="Times New Roman" pitchFamily="-107" charset="0"/>
              <a:ea typeface="Times New Roman" pitchFamily="-107" charset="0"/>
              <a:cs typeface="Times New Roman" pitchFamily="-107" charset="0"/>
            </a:endParaRPr>
          </a:p>
          <a:p>
            <a:pPr marL="514350" indent="-514350" algn="l" eaLnBrk="1" hangingPunct="1">
              <a:buFont typeface="Arial" pitchFamily="-107" charset="0"/>
              <a:buAutoNum type="arabicPeriod"/>
            </a:pPr>
            <a:r>
              <a:rPr lang="es-ES_tradnl" sz="3400" smtClean="0">
                <a:solidFill>
                  <a:srgbClr val="000000"/>
                </a:solidFill>
                <a:latin typeface="Times New Roman" pitchFamily="-107" charset="0"/>
                <a:ea typeface="Times New Roman" pitchFamily="-107" charset="0"/>
                <a:cs typeface="Times New Roman" pitchFamily="-107" charset="0"/>
              </a:rPr>
              <a:t>Algunas acciones están siempre mal.</a:t>
            </a:r>
          </a:p>
          <a:p>
            <a:pPr marL="514350" indent="-514350" algn="l" eaLnBrk="1" hangingPunct="1"/>
            <a:endParaRPr lang="es-ES_tradnl" sz="3400" smtClean="0">
              <a:solidFill>
                <a:srgbClr val="000000"/>
              </a:solidFill>
              <a:latin typeface="Times New Roman" pitchFamily="-107" charset="0"/>
              <a:ea typeface="Times New Roman" pitchFamily="-107" charset="0"/>
              <a:cs typeface="Times New Roman" pitchFamily="-107" charset="0"/>
            </a:endParaRPr>
          </a:p>
          <a:p>
            <a:pPr marL="514350" indent="-514350" algn="l" eaLnBrk="1" hangingPunct="1">
              <a:buFont typeface="Arial" pitchFamily="-107" charset="0"/>
              <a:buAutoNum type="arabicPeriod"/>
            </a:pPr>
            <a:r>
              <a:rPr lang="es-ES_tradnl" sz="3400" smtClean="0">
                <a:solidFill>
                  <a:srgbClr val="000000"/>
                </a:solidFill>
                <a:latin typeface="Times New Roman" pitchFamily="-107" charset="0"/>
                <a:ea typeface="Times New Roman" pitchFamily="-107" charset="0"/>
                <a:cs typeface="Times New Roman" pitchFamily="-107" charset="0"/>
              </a:rPr>
              <a:t>“Mal” o “maldad”  no pueden ser establecidas por un universo material. </a:t>
            </a:r>
            <a:r>
              <a:rPr lang="es-ES_tradnl" sz="2800" smtClean="0">
                <a:solidFill>
                  <a:srgbClr val="000000"/>
                </a:solidFill>
                <a:latin typeface="Times New Roman" pitchFamily="-107" charset="0"/>
                <a:ea typeface="Times New Roman" pitchFamily="-107" charset="0"/>
                <a:cs typeface="Times New Roman" pitchFamily="-107" charset="0"/>
              </a:rPr>
              <a:t>(No puedes derivar un “debe ser” de un “es”</a:t>
            </a:r>
            <a:r>
              <a:rPr lang="es-ES_tradnl" sz="3400" smtClean="0">
                <a:solidFill>
                  <a:srgbClr val="000000"/>
                </a:solidFill>
                <a:latin typeface="Times New Roman" pitchFamily="-107" charset="0"/>
                <a:ea typeface="Times New Roman" pitchFamily="-107" charset="0"/>
                <a:cs typeface="Times New Roman" pitchFamily="-107" charset="0"/>
              </a:rPr>
              <a:t>.</a:t>
            </a:r>
          </a:p>
          <a:p>
            <a:pPr marL="514350" indent="-514350" algn="l" eaLnBrk="1" hangingPunct="1"/>
            <a:endParaRPr lang="es-ES_tradnl" sz="3400" smtClean="0">
              <a:solidFill>
                <a:srgbClr val="000000"/>
              </a:solidFill>
              <a:latin typeface="Times New Roman" pitchFamily="-107" charset="0"/>
              <a:ea typeface="Times New Roman" pitchFamily="-107" charset="0"/>
              <a:cs typeface="Times New Roman" pitchFamily="-107" charset="0"/>
            </a:endParaRPr>
          </a:p>
          <a:p>
            <a:pPr marL="514350" indent="-514350" algn="l" eaLnBrk="1" hangingPunct="1">
              <a:buFont typeface="Arial" pitchFamily="-107" charset="0"/>
              <a:buAutoNum type="arabicPeriod"/>
            </a:pPr>
            <a:r>
              <a:rPr lang="es-ES_tradnl" sz="3400" smtClean="0">
                <a:solidFill>
                  <a:srgbClr val="000000"/>
                </a:solidFill>
                <a:latin typeface="Times New Roman" pitchFamily="-107" charset="0"/>
                <a:ea typeface="Times New Roman" pitchFamily="-107" charset="0"/>
                <a:cs typeface="Times New Roman" pitchFamily="-107" charset="0"/>
              </a:rPr>
              <a:t>Por lo tanto, el teísmo es verdad.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dirty="0" smtClean="0"/>
              <a:t>Argumento desde el sufrimiento</a:t>
            </a:r>
            <a:endParaRPr lang="es-ES_tradnl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54526" y="1600200"/>
            <a:ext cx="8686800" cy="4965647"/>
          </a:xfrm>
        </p:spPr>
        <p:txBody>
          <a:bodyPr/>
          <a:lstStyle/>
          <a:p>
            <a:pPr eaLnBrk="1" hangingPunct="1">
              <a:buNone/>
            </a:pPr>
            <a:r>
              <a:rPr lang="es-ES_tradnl" dirty="0" smtClean="0">
                <a:latin typeface="Times"/>
                <a:cs typeface="Times"/>
              </a:rPr>
              <a:t>P1) Dolores horrendos resultando en la muerte de seres humanos ocurren diariamente.</a:t>
            </a:r>
          </a:p>
          <a:p>
            <a:pPr eaLnBrk="1" hangingPunct="1">
              <a:buNone/>
            </a:pPr>
            <a:r>
              <a:rPr lang="es-ES_tradnl" dirty="0" smtClean="0">
                <a:latin typeface="Times"/>
                <a:cs typeface="Times"/>
              </a:rPr>
              <a:t>P2) Si el materialismo es verdad, horrendos dolores resultando en muerte son irremediablemente trágicos.</a:t>
            </a:r>
          </a:p>
          <a:p>
            <a:pPr eaLnBrk="1" hangingPunct="1">
              <a:buNone/>
            </a:pPr>
            <a:r>
              <a:rPr lang="es-ES_tradnl" dirty="0" smtClean="0">
                <a:latin typeface="Times"/>
                <a:cs typeface="Times"/>
              </a:rPr>
              <a:t>P3) Sin significado para el sufriente, horrendos dolores resultando en muerte son irremediablemente trágicos.</a:t>
            </a:r>
            <a:endParaRPr lang="es-ES_tradnl" dirty="0"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17020"/>
          </a:xfrm>
        </p:spPr>
        <p:txBody>
          <a:bodyPr/>
          <a:lstStyle/>
          <a:p>
            <a:pPr eaLnBrk="1" hangingPunct="1"/>
            <a:r>
              <a:rPr lang="es-ES_tradnl" sz="3800" u="sng" dirty="0" smtClean="0"/>
              <a:t>Argumento desde el sufrimiento</a:t>
            </a:r>
            <a:endParaRPr lang="es-ES_tradnl" sz="3800" u="sng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54526" y="945698"/>
            <a:ext cx="8686800" cy="5620149"/>
          </a:xfrm>
        </p:spPr>
        <p:txBody>
          <a:bodyPr/>
          <a:lstStyle/>
          <a:p>
            <a:pPr eaLnBrk="1" hangingPunct="1">
              <a:buNone/>
            </a:pPr>
            <a:r>
              <a:rPr lang="es-ES_tradnl" sz="3000" dirty="0" smtClean="0">
                <a:latin typeface="Times"/>
                <a:cs typeface="Times"/>
              </a:rPr>
              <a:t>P4) Si el materialismo es verdad, nuestro mundo 			  experimenta eventos diarios que son     		 	   	  	  irremediablemente trágicos.</a:t>
            </a:r>
          </a:p>
          <a:p>
            <a:pPr eaLnBrk="1" hangingPunct="1">
              <a:buNone/>
            </a:pPr>
            <a:r>
              <a:rPr lang="es-ES_tradnl" sz="3000" dirty="0" smtClean="0">
                <a:latin typeface="Times"/>
                <a:cs typeface="Times"/>
              </a:rPr>
              <a:t>P5) Nuestro mundo no contiene eventos que son 	  		 irremediablemente trágicos.</a:t>
            </a:r>
          </a:p>
          <a:p>
            <a:pPr eaLnBrk="1" hangingPunct="1">
              <a:buNone/>
            </a:pPr>
            <a:endParaRPr lang="es-ES_tradnl" sz="3000" dirty="0" smtClean="0">
              <a:latin typeface="Times"/>
              <a:cs typeface="Times"/>
            </a:endParaRPr>
          </a:p>
          <a:p>
            <a:pPr eaLnBrk="1" hangingPunct="1">
              <a:buNone/>
            </a:pPr>
            <a:r>
              <a:rPr lang="es-ES_tradnl" sz="3000" dirty="0" smtClean="0">
                <a:latin typeface="Times"/>
                <a:cs typeface="Times"/>
              </a:rPr>
              <a:t>C1) Materialismo es falso.</a:t>
            </a:r>
            <a:endParaRPr lang="es-ES_tradnl" sz="3000" dirty="0"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17020"/>
          </a:xfrm>
        </p:spPr>
        <p:txBody>
          <a:bodyPr/>
          <a:lstStyle/>
          <a:p>
            <a:pPr eaLnBrk="1" hangingPunct="1"/>
            <a:r>
              <a:rPr lang="es-ES_tradnl" sz="3800" u="sng" dirty="0" smtClean="0"/>
              <a:t>Argumento desde el sufrimiento</a:t>
            </a:r>
            <a:endParaRPr lang="es-ES_tradnl" sz="3800" u="sng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54526" y="945698"/>
            <a:ext cx="8686800" cy="5620149"/>
          </a:xfrm>
        </p:spPr>
        <p:txBody>
          <a:bodyPr/>
          <a:lstStyle/>
          <a:p>
            <a:pPr eaLnBrk="1" hangingPunct="1">
              <a:buNone/>
            </a:pPr>
            <a:r>
              <a:rPr lang="es-ES_tradnl" sz="3000" dirty="0" smtClean="0">
                <a:latin typeface="Times"/>
                <a:cs typeface="Times"/>
              </a:rPr>
              <a:t>P6) Para que halla significado para el dolor resultando    	 en muerte, debe haber una mente de inmenso poder       	para crear una realidad donde el la cantidad y    	calidad de dolor pueden ser transformados para el   	bien.</a:t>
            </a:r>
          </a:p>
          <a:p>
            <a:pPr eaLnBrk="1" hangingPunct="1">
              <a:buNone/>
            </a:pPr>
            <a:endParaRPr lang="es-ES_tradnl" sz="3000" dirty="0" smtClean="0">
              <a:latin typeface="Times"/>
              <a:cs typeface="Times"/>
            </a:endParaRPr>
          </a:p>
          <a:p>
            <a:pPr eaLnBrk="1" hangingPunct="1">
              <a:buNone/>
            </a:pPr>
            <a:r>
              <a:rPr lang="es-ES_tradnl" sz="3000" dirty="0" smtClean="0">
                <a:latin typeface="Times"/>
                <a:cs typeface="Times"/>
              </a:rPr>
              <a:t>C2) Dado P5 y P6, una mente de inmenso poder que   	puede crear una realidad donde el dolor horrendo 	sea cambiado en bien, existe (este ser es llamado 	Dios)</a:t>
            </a:r>
            <a:endParaRPr lang="es-ES_tradnl" sz="3000" dirty="0"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0068"/>
          </a:xfrm>
        </p:spPr>
        <p:txBody>
          <a:bodyPr/>
          <a:lstStyle/>
          <a:p>
            <a:r>
              <a:rPr lang="en-US" dirty="0" smtClean="0"/>
              <a:t>Amor </a:t>
            </a:r>
            <a:r>
              <a:rPr lang="en-US" dirty="0" err="1" smtClean="0"/>
              <a:t>y</a:t>
            </a:r>
            <a:r>
              <a:rPr lang="en-US" dirty="0" smtClean="0"/>
              <a:t> Libertad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90397"/>
          </a:xfrm>
        </p:spPr>
        <p:txBody>
          <a:bodyPr/>
          <a:lstStyle/>
          <a:p>
            <a:pPr>
              <a:buNone/>
            </a:pPr>
            <a:r>
              <a:rPr lang="es-ES_tradnl" sz="3000" dirty="0" smtClean="0">
                <a:latin typeface="Times"/>
                <a:cs typeface="Times"/>
              </a:rPr>
              <a:t>P1) Si el materialismo es verdad, el amor es un solo un cambio químico en el cerebro.</a:t>
            </a:r>
          </a:p>
          <a:p>
            <a:pPr>
              <a:buNone/>
            </a:pPr>
            <a:r>
              <a:rPr lang="es-ES_tradnl" sz="3000" dirty="0" smtClean="0">
                <a:latin typeface="Times"/>
                <a:cs typeface="Times"/>
              </a:rPr>
              <a:t>P2) El amor, no es solo una reacción química en el cráneo.</a:t>
            </a:r>
          </a:p>
          <a:p>
            <a:pPr>
              <a:buNone/>
            </a:pPr>
            <a:endParaRPr lang="es-ES_tradnl" sz="3000" dirty="0" smtClean="0">
              <a:latin typeface="Times"/>
              <a:cs typeface="Times"/>
            </a:endParaRPr>
          </a:p>
          <a:p>
            <a:pPr>
              <a:buNone/>
            </a:pPr>
            <a:r>
              <a:rPr lang="es-ES_tradnl" sz="3000" dirty="0" smtClean="0">
                <a:latin typeface="Times"/>
                <a:cs typeface="Times"/>
              </a:rPr>
              <a:t>C1) Materialismo es falso. </a:t>
            </a:r>
          </a:p>
          <a:p>
            <a:pPr>
              <a:buNone/>
            </a:pPr>
            <a:endParaRPr lang="es-ES_tradnl" sz="3000" dirty="0" smtClean="0">
              <a:latin typeface="Times"/>
              <a:cs typeface="Times"/>
            </a:endParaRPr>
          </a:p>
          <a:p>
            <a:pPr>
              <a:buNone/>
            </a:pPr>
            <a:r>
              <a:rPr lang="es-ES_tradnl" sz="3000" dirty="0" smtClean="0">
                <a:latin typeface="Times"/>
                <a:cs typeface="Times"/>
              </a:rPr>
              <a:t>P3) Si el materialismo es verdad, todos nuestros pensamientos y acciones están determinadas por causas no-pensantes, no-racionales de reacciones químicas. </a:t>
            </a:r>
            <a:endParaRPr lang="es-ES_tradnl" sz="3000" dirty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0068"/>
          </a:xfrm>
        </p:spPr>
        <p:txBody>
          <a:bodyPr/>
          <a:lstStyle/>
          <a:p>
            <a:r>
              <a:rPr lang="en-US" dirty="0" smtClean="0"/>
              <a:t>Amor </a:t>
            </a:r>
            <a:r>
              <a:rPr lang="en-US" dirty="0" err="1" smtClean="0"/>
              <a:t>y</a:t>
            </a:r>
            <a:r>
              <a:rPr lang="en-US" dirty="0" smtClean="0"/>
              <a:t> Libertad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90397"/>
          </a:xfrm>
        </p:spPr>
        <p:txBody>
          <a:bodyPr/>
          <a:lstStyle/>
          <a:p>
            <a:pPr>
              <a:buNone/>
            </a:pPr>
            <a:r>
              <a:rPr lang="es-ES_tradnl" sz="3000" dirty="0" smtClean="0">
                <a:latin typeface="Times"/>
                <a:cs typeface="Times"/>
              </a:rPr>
              <a:t>P4) Si P3, no tenemos libertad de pensamiento y </a:t>
            </a:r>
            <a:r>
              <a:rPr lang="es-ES_tradnl" sz="3000" dirty="0" err="1" smtClean="0">
                <a:latin typeface="Times"/>
                <a:cs typeface="Times"/>
              </a:rPr>
              <a:t>accion</a:t>
            </a:r>
            <a:r>
              <a:rPr lang="es-ES_tradnl" sz="3000" dirty="0" smtClean="0">
                <a:latin typeface="Times"/>
                <a:cs typeface="Times"/>
              </a:rPr>
              <a:t>.</a:t>
            </a:r>
          </a:p>
          <a:p>
            <a:pPr>
              <a:buNone/>
            </a:pPr>
            <a:endParaRPr lang="es-ES_tradnl" sz="3000" dirty="0" smtClean="0">
              <a:latin typeface="Times"/>
              <a:cs typeface="Times"/>
            </a:endParaRPr>
          </a:p>
          <a:p>
            <a:pPr>
              <a:buNone/>
            </a:pPr>
            <a:r>
              <a:rPr lang="es-ES_tradnl" sz="3000" dirty="0" smtClean="0">
                <a:latin typeface="Times"/>
                <a:cs typeface="Times"/>
              </a:rPr>
              <a:t>P5) Nosotros experimentamos libertad de pensamiento y acción.</a:t>
            </a:r>
          </a:p>
          <a:p>
            <a:pPr>
              <a:buNone/>
            </a:pPr>
            <a:endParaRPr lang="es-ES_tradnl" sz="3000" dirty="0" smtClean="0">
              <a:latin typeface="Times"/>
              <a:cs typeface="Times"/>
            </a:endParaRPr>
          </a:p>
          <a:p>
            <a:pPr>
              <a:buNone/>
            </a:pPr>
            <a:r>
              <a:rPr lang="es-ES_tradnl" sz="3000" dirty="0" smtClean="0">
                <a:latin typeface="Times"/>
                <a:cs typeface="Times"/>
              </a:rPr>
              <a:t>C2)  Materialismo </a:t>
            </a:r>
            <a:r>
              <a:rPr lang="es-ES_tradnl" sz="3000" smtClean="0">
                <a:latin typeface="Times"/>
                <a:cs typeface="Times"/>
              </a:rPr>
              <a:t>es falso. </a:t>
            </a:r>
            <a:endParaRPr lang="es-ES_tradnl" sz="3000" dirty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466</Words>
  <Application>Microsoft Macintosh PowerPoint</Application>
  <PresentationFormat>On-screen Show (4:3)</PresentationFormat>
  <Paragraphs>48</Paragraphs>
  <Slides>9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¿Donde reside el conflicto entre Religión y ciencia?</vt:lpstr>
      <vt:lpstr>Argumento cosmológico</vt:lpstr>
      <vt:lpstr>Argumento Moral #1 </vt:lpstr>
      <vt:lpstr>Argumento Moral #2 </vt:lpstr>
      <vt:lpstr>Argumento desde el sufrimiento</vt:lpstr>
      <vt:lpstr>Argumento desde el sufrimiento</vt:lpstr>
      <vt:lpstr>Argumento desde el sufrimiento</vt:lpstr>
      <vt:lpstr>Amor y Libertad</vt:lpstr>
      <vt:lpstr>Amor y Libertad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Arguments Existence of God</dc:title>
  <dc:subject/>
  <dc:creator>jules martinez</dc:creator>
  <cp:keywords/>
  <dc:description/>
  <cp:lastModifiedBy>jules martinez</cp:lastModifiedBy>
  <cp:revision>9</cp:revision>
  <dcterms:created xsi:type="dcterms:W3CDTF">2015-04-21T18:25:58Z</dcterms:created>
  <dcterms:modified xsi:type="dcterms:W3CDTF">2015-04-21T18:27:52Z</dcterms:modified>
  <cp:category/>
</cp:coreProperties>
</file>